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12" r:id="rId3"/>
    <p:sldId id="315" r:id="rId4"/>
    <p:sldId id="259" r:id="rId5"/>
    <p:sldId id="333" r:id="rId6"/>
    <p:sldId id="260" r:id="rId7"/>
    <p:sldId id="261" r:id="rId8"/>
    <p:sldId id="311" r:id="rId9"/>
    <p:sldId id="323" r:id="rId10"/>
    <p:sldId id="317" r:id="rId11"/>
    <p:sldId id="272" r:id="rId12"/>
    <p:sldId id="274" r:id="rId13"/>
    <p:sldId id="319" r:id="rId14"/>
    <p:sldId id="320" r:id="rId15"/>
    <p:sldId id="322" r:id="rId16"/>
    <p:sldId id="318" r:id="rId17"/>
    <p:sldId id="321" r:id="rId18"/>
    <p:sldId id="279" r:id="rId19"/>
    <p:sldId id="280" r:id="rId20"/>
    <p:sldId id="282" r:id="rId21"/>
    <p:sldId id="324" r:id="rId22"/>
    <p:sldId id="325" r:id="rId23"/>
    <p:sldId id="326" r:id="rId24"/>
    <p:sldId id="329" r:id="rId25"/>
    <p:sldId id="330" r:id="rId26"/>
    <p:sldId id="331" r:id="rId27"/>
    <p:sldId id="328" r:id="rId28"/>
    <p:sldId id="332" r:id="rId29"/>
    <p:sldId id="286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3" r:id="rId47"/>
    <p:sldId id="31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sign overview" id="{D9D78AD7-735B-42AF-9B88-145761C41013}">
          <p14:sldIdLst>
            <p14:sldId id="256"/>
            <p14:sldId id="312"/>
            <p14:sldId id="315"/>
            <p14:sldId id="259"/>
            <p14:sldId id="333"/>
            <p14:sldId id="260"/>
            <p14:sldId id="261"/>
            <p14:sldId id="311"/>
            <p14:sldId id="323"/>
            <p14:sldId id="317"/>
          </p14:sldIdLst>
        </p14:section>
        <p14:section name="Exhaust system" id="{6166D7BE-643F-449C-A794-C4E3E7BC2A32}">
          <p14:sldIdLst>
            <p14:sldId id="272"/>
            <p14:sldId id="274"/>
            <p14:sldId id="319"/>
            <p14:sldId id="320"/>
            <p14:sldId id="322"/>
            <p14:sldId id="318"/>
            <p14:sldId id="321"/>
          </p14:sldIdLst>
        </p14:section>
        <p14:section name="Beamline" id="{E25D70AA-A106-4347-AEC9-1C222F8E8F79}">
          <p14:sldIdLst>
            <p14:sldId id="279"/>
            <p14:sldId id="280"/>
          </p14:sldIdLst>
        </p14:section>
        <p14:section name="Cryo" id="{B27A1B3B-168C-42E8-AFD8-126A035200E6}">
          <p14:sldIdLst>
            <p14:sldId id="282"/>
          </p14:sldIdLst>
        </p14:section>
        <p14:section name="Shipping" id="{9CED8DD5-5D2A-48ED-860F-C2FA62293215}">
          <p14:sldIdLst>
            <p14:sldId id="324"/>
            <p14:sldId id="325"/>
          </p14:sldIdLst>
        </p14:section>
        <p14:section name="Safety Systems" id="{E9D56A9B-301E-434E-9D47-6A9455E394DE}">
          <p14:sldIdLst>
            <p14:sldId id="326"/>
            <p14:sldId id="329"/>
            <p14:sldId id="330"/>
            <p14:sldId id="331"/>
          </p14:sldIdLst>
        </p14:section>
        <p14:section name="Administration" id="{D9F2AC89-414B-47AE-B406-228D6A8ACE4C}">
          <p14:sldIdLst>
            <p14:sldId id="328"/>
          </p14:sldIdLst>
        </p14:section>
        <p14:section name="Summary" id="{93F1D38B-4A1A-4D10-BC52-F0AAA5D5DD4A}">
          <p14:sldIdLst>
            <p14:sldId id="332"/>
          </p14:sldIdLst>
        </p14:section>
        <p14:section name="Backup" id="{21551C29-2B34-4FFF-8DB0-B4BA10D3BEFE}">
          <p14:sldIdLst>
            <p14:sldId id="286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3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61315-E67F-4701-ADDB-CA9D6992FF0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99FE8-0C0A-44E9-85FF-D97D4F6F9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3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1F241-477A-44DF-B079-1E283E12D30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EFC7E-3FA3-48CA-9F6E-2613A48C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8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6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73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5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69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02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80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24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88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31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98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7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14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41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15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78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8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0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1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70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7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4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9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FC7E-3FA3-48CA-9F6E-2613A48CFE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2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0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8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5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6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9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1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4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2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5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9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D2A-7791-4ADB-A151-106A78968AB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8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0D2A-7791-4ADB-A151-106A78968AB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FF731-DFF0-4D17-A43B-A8CD07DDD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Visio_Drawing1.vs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Visio_Drawing3.vsdx"/><Relationship Id="rId5" Type="http://schemas.openxmlformats.org/officeDocument/2006/relationships/image" Target="../media/image11.emf"/><Relationship Id="rId4" Type="http://schemas.openxmlformats.org/officeDocument/2006/relationships/package" Target="../embeddings/Microsoft_Visio_Drawing2.vsd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Visio_Drawing4.vsd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7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jlab.org/jlab_tritium_target_wiki/index.php/Main_Pag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8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Hall A Tritium Target Status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Dave Meekins</a:t>
            </a:r>
          </a:p>
          <a:p>
            <a:r>
              <a:rPr lang="en-US" dirty="0" smtClean="0"/>
              <a:t>18 January 2017</a:t>
            </a:r>
          </a:p>
        </p:txBody>
      </p:sp>
    </p:spTree>
    <p:extLst>
      <p:ext uri="{BB962C8B-B14F-4D97-AF65-F5344CB8AC3E}">
        <p14:creationId xmlns:p14="http://schemas.microsoft.com/office/powerpoint/2010/main" val="4908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6465"/>
          </a:xfrm>
        </p:spPr>
        <p:txBody>
          <a:bodyPr/>
          <a:lstStyle/>
          <a:p>
            <a:pPr algn="ctr"/>
            <a:r>
              <a:rPr lang="en-US" dirty="0"/>
              <a:t>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1590"/>
            <a:ext cx="10515600" cy="48853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Six acceptable cells have been fabricated</a:t>
            </a:r>
          </a:p>
          <a:p>
            <a:r>
              <a:rPr lang="en-US" dirty="0"/>
              <a:t>One complete assembly (including shipping covers etc.) is at SRS</a:t>
            </a:r>
          </a:p>
          <a:p>
            <a:pPr lvl="1"/>
            <a:r>
              <a:rPr lang="en-US" dirty="0"/>
              <a:t>Used for training and mockup</a:t>
            </a:r>
          </a:p>
          <a:p>
            <a:r>
              <a:rPr lang="en-US" dirty="0"/>
              <a:t>One cell to be used for Argon experiment in Spring</a:t>
            </a:r>
          </a:p>
          <a:p>
            <a:r>
              <a:rPr lang="en-US" dirty="0"/>
              <a:t>Fabricating 2 more</a:t>
            </a:r>
          </a:p>
          <a:p>
            <a:r>
              <a:rPr lang="en-US" dirty="0"/>
              <a:t>Cell</a:t>
            </a:r>
          </a:p>
          <a:p>
            <a:pPr lvl="1"/>
            <a:r>
              <a:rPr lang="en-US" dirty="0"/>
              <a:t>Accepted by JLAB review</a:t>
            </a:r>
          </a:p>
          <a:p>
            <a:pPr lvl="2"/>
            <a:r>
              <a:rPr lang="en-US" dirty="0"/>
              <a:t>ERR Sept 2015</a:t>
            </a:r>
          </a:p>
          <a:p>
            <a:pPr lvl="1"/>
            <a:r>
              <a:rPr lang="en-US" dirty="0"/>
              <a:t>Accepted by SRS review</a:t>
            </a:r>
          </a:p>
          <a:p>
            <a:pPr lvl="2"/>
            <a:r>
              <a:rPr lang="en-US" dirty="0"/>
              <a:t>Safety Basis October 2016</a:t>
            </a:r>
          </a:p>
          <a:p>
            <a:r>
              <a:rPr lang="en-US" dirty="0"/>
              <a:t>Status (100% Complete)</a:t>
            </a:r>
          </a:p>
          <a:p>
            <a:pPr lvl="1"/>
            <a:r>
              <a:rPr lang="en-US" dirty="0"/>
              <a:t>We have enough to run with no spares</a:t>
            </a:r>
          </a:p>
        </p:txBody>
      </p:sp>
    </p:spTree>
    <p:extLst>
      <p:ext uri="{BB962C8B-B14F-4D97-AF65-F5344CB8AC3E}">
        <p14:creationId xmlns:p14="http://schemas.microsoft.com/office/powerpoint/2010/main" val="1375894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/>
              <a:t>Exhaust</a:t>
            </a:r>
            <a:r>
              <a:rPr lang="en-US" baseline="0" dirty="0"/>
              <a:t>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743882" y="1066801"/>
          <a:ext cx="5485969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isio" r:id="rId4" imgW="5105349" imgH="4467191" progId="Visio.Drawing.15">
                  <p:embed/>
                </p:oleObj>
              </mc:Choice>
              <mc:Fallback>
                <p:oleObj name="Visio" r:id="rId4" imgW="5105349" imgH="4467191" progId="Visio.Drawing.15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3882" y="1066801"/>
                        <a:ext cx="5485969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1295401"/>
            <a:ext cx="304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36” OD 20m tall Stack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12000 cfm blower multispeed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2” pump exhaust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Run parallel to stack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Stack must also serve as smoke removal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controlled release of secondary and tertiary containment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Pump exhaust is continuous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Blower activated: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Manual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Interlocks</a:t>
            </a:r>
          </a:p>
        </p:txBody>
      </p:sp>
    </p:spTree>
    <p:extLst>
      <p:ext uri="{BB962C8B-B14F-4D97-AF65-F5344CB8AC3E}">
        <p14:creationId xmlns:p14="http://schemas.microsoft.com/office/powerpoint/2010/main" val="160885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 Routing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9022"/>
            <a:ext cx="8229600" cy="42083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40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pPr algn="ctr"/>
            <a:r>
              <a:rPr lang="en-US" dirty="0"/>
              <a:t>Stack Base and Blower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141" y="1336675"/>
            <a:ext cx="6453717" cy="4840288"/>
          </a:xfrm>
        </p:spPr>
      </p:pic>
    </p:spTree>
    <p:extLst>
      <p:ext uri="{BB962C8B-B14F-4D97-AF65-F5344CB8AC3E}">
        <p14:creationId xmlns:p14="http://schemas.microsoft.com/office/powerpoint/2010/main" val="288038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Stack lift/assembly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51560"/>
            <a:ext cx="3263503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80" y="1051560"/>
            <a:ext cx="3276600" cy="436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87" y="1051560"/>
            <a:ext cx="3300413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Internal Exhaust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08" y="1825625"/>
            <a:ext cx="9963383" cy="4351338"/>
          </a:xfrm>
        </p:spPr>
      </p:pic>
    </p:spTree>
    <p:extLst>
      <p:ext uri="{BB962C8B-B14F-4D97-AF65-F5344CB8AC3E}">
        <p14:creationId xmlns:p14="http://schemas.microsoft.com/office/powerpoint/2010/main" val="369129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2165"/>
          </a:xfrm>
        </p:spPr>
        <p:txBody>
          <a:bodyPr/>
          <a:lstStyle/>
          <a:p>
            <a:pPr algn="ctr"/>
            <a:r>
              <a:rPr lang="en-US" dirty="0"/>
              <a:t>External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7290"/>
            <a:ext cx="10515600" cy="49996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Stack (Complete)</a:t>
            </a:r>
          </a:p>
          <a:p>
            <a:pPr lvl="1"/>
            <a:r>
              <a:rPr lang="en-US" dirty="0"/>
              <a:t>50 </a:t>
            </a:r>
            <a:r>
              <a:rPr lang="en-US" dirty="0" err="1"/>
              <a:t>ft</a:t>
            </a:r>
            <a:r>
              <a:rPr lang="en-US" dirty="0"/>
              <a:t> above Hall A Dome access (20 m above grade at site boundary)</a:t>
            </a:r>
          </a:p>
          <a:p>
            <a:pPr lvl="1"/>
            <a:r>
              <a:rPr lang="en-US" dirty="0"/>
              <a:t>Applicable Codes and Standards</a:t>
            </a:r>
          </a:p>
          <a:p>
            <a:pPr lvl="2"/>
            <a:r>
              <a:rPr lang="en-US" dirty="0"/>
              <a:t>ASME STS-1 (2011)</a:t>
            </a:r>
          </a:p>
          <a:p>
            <a:pPr lvl="2"/>
            <a:r>
              <a:rPr lang="en-US" dirty="0"/>
              <a:t>ASCE-7 (2010)</a:t>
            </a:r>
          </a:p>
          <a:p>
            <a:pPr lvl="2"/>
            <a:r>
              <a:rPr lang="en-US" dirty="0"/>
              <a:t>UL-96</a:t>
            </a:r>
          </a:p>
          <a:p>
            <a:pPr lvl="2"/>
            <a:r>
              <a:rPr lang="en-US" dirty="0"/>
              <a:t>JLAB SE approval</a:t>
            </a:r>
          </a:p>
          <a:p>
            <a:r>
              <a:rPr lang="en-US" dirty="0"/>
              <a:t>Blower (90% Complete)</a:t>
            </a:r>
          </a:p>
          <a:p>
            <a:pPr lvl="1"/>
            <a:r>
              <a:rPr lang="en-US" dirty="0"/>
              <a:t>12000 SCFM blower variable speed (VFD)</a:t>
            </a:r>
          </a:p>
          <a:p>
            <a:pPr lvl="1"/>
            <a:r>
              <a:rPr lang="en-US" dirty="0"/>
              <a:t>Applicable Standards</a:t>
            </a:r>
          </a:p>
          <a:p>
            <a:pPr lvl="2"/>
            <a:r>
              <a:rPr lang="en-US" dirty="0"/>
              <a:t>JLAB FPE Approval</a:t>
            </a:r>
          </a:p>
          <a:p>
            <a:pPr lvl="1"/>
            <a:r>
              <a:rPr lang="en-US" dirty="0"/>
              <a:t>Not connected to Hall port at this time</a:t>
            </a:r>
          </a:p>
          <a:p>
            <a:r>
              <a:rPr lang="en-US" dirty="0"/>
              <a:t>Pump Exhaust (80% Complete)</a:t>
            </a:r>
          </a:p>
          <a:p>
            <a:pPr lvl="1"/>
            <a:r>
              <a:rPr lang="en-US" dirty="0"/>
              <a:t>Vacuum pump exhaust parallel to stack </a:t>
            </a:r>
          </a:p>
          <a:p>
            <a:pPr lvl="1"/>
            <a:r>
              <a:rPr lang="en-US" dirty="0"/>
              <a:t>Not connected to Hall port at this time</a:t>
            </a:r>
          </a:p>
        </p:txBody>
      </p:sp>
    </p:spTree>
    <p:extLst>
      <p:ext uri="{BB962C8B-B14F-4D97-AF65-F5344CB8AC3E}">
        <p14:creationId xmlns:p14="http://schemas.microsoft.com/office/powerpoint/2010/main" val="1918350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pPr algn="ctr"/>
            <a:r>
              <a:rPr lang="en-US" dirty="0"/>
              <a:t>Internal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4351338"/>
          </a:xfrm>
        </p:spPr>
        <p:txBody>
          <a:bodyPr/>
          <a:lstStyle/>
          <a:p>
            <a:r>
              <a:rPr lang="en-US" dirty="0"/>
              <a:t>Handling Hut (100% Complete)</a:t>
            </a:r>
          </a:p>
          <a:p>
            <a:r>
              <a:rPr lang="en-US" dirty="0"/>
              <a:t>Platform (90% complete)</a:t>
            </a:r>
          </a:p>
          <a:p>
            <a:pPr lvl="1"/>
            <a:r>
              <a:rPr lang="en-US" dirty="0"/>
              <a:t>Needs fitting</a:t>
            </a:r>
          </a:p>
          <a:p>
            <a:pPr lvl="1"/>
            <a:r>
              <a:rPr lang="en-US" dirty="0"/>
              <a:t>Installed only for Cell installation/removal</a:t>
            </a:r>
          </a:p>
          <a:p>
            <a:r>
              <a:rPr lang="en-US" dirty="0"/>
              <a:t>Ductwork/Damper (99% Complete)</a:t>
            </a:r>
          </a:p>
          <a:p>
            <a:r>
              <a:rPr lang="en-US" dirty="0"/>
              <a:t>Truck Ramp Door Control (99% Complete)</a:t>
            </a:r>
          </a:p>
          <a:p>
            <a:pPr lvl="1"/>
            <a:r>
              <a:rPr lang="en-US" dirty="0"/>
              <a:t>Limited to very small number of individuals</a:t>
            </a:r>
          </a:p>
          <a:p>
            <a:r>
              <a:rPr lang="en-US" dirty="0"/>
              <a:t>Cans Access (100% Complete)</a:t>
            </a:r>
          </a:p>
          <a:p>
            <a:r>
              <a:rPr lang="en-US" dirty="0"/>
              <a:t>Fan Controls (75% Complete)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47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9"/>
            <a:ext cx="10515600" cy="732632"/>
          </a:xfrm>
        </p:spPr>
        <p:txBody>
          <a:bodyPr/>
          <a:lstStyle/>
          <a:p>
            <a:pPr algn="ctr"/>
            <a:r>
              <a:rPr lang="en-US" dirty="0"/>
              <a:t>Beamline Alterations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25880"/>
            <a:ext cx="10515600" cy="485108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 plans to substantially alter beamline</a:t>
            </a:r>
          </a:p>
          <a:p>
            <a:r>
              <a:rPr lang="en-US" dirty="0"/>
              <a:t>Upstream beamline shall be isolated by a Be window</a:t>
            </a:r>
          </a:p>
          <a:p>
            <a:pPr lvl="1"/>
            <a:r>
              <a:rPr lang="en-US" dirty="0"/>
              <a:t>0.008” thick 1” ID.</a:t>
            </a:r>
          </a:p>
          <a:p>
            <a:pPr lvl="1"/>
            <a:r>
              <a:rPr lang="en-US" dirty="0"/>
              <a:t>Water cooled (3W beam power 25 µA)</a:t>
            </a:r>
          </a:p>
          <a:p>
            <a:pPr lvl="1"/>
            <a:r>
              <a:rPr lang="en-US" dirty="0"/>
              <a:t>Reentrant (Resides in chamber)</a:t>
            </a:r>
          </a:p>
          <a:p>
            <a:r>
              <a:rPr lang="en-US" dirty="0"/>
              <a:t>Downstream beamline to be isolated if effects to the physics are not unacceptable</a:t>
            </a:r>
          </a:p>
          <a:p>
            <a:r>
              <a:rPr lang="en-US" dirty="0"/>
              <a:t>Window is 15 cm from entrance to cell</a:t>
            </a:r>
          </a:p>
          <a:p>
            <a:r>
              <a:rPr lang="en-US" dirty="0" err="1"/>
              <a:t>Densimet</a:t>
            </a:r>
            <a:r>
              <a:rPr lang="en-US" dirty="0"/>
              <a:t> collimator 10 cm long installed in tube upstream of window. (W 90% , Cu 8%, Ni 2%)</a:t>
            </a:r>
          </a:p>
          <a:p>
            <a:r>
              <a:rPr lang="en-US" dirty="0"/>
              <a:t>Maintenance is possible if required.</a:t>
            </a:r>
          </a:p>
          <a:p>
            <a:r>
              <a:rPr lang="en-US" dirty="0"/>
              <a:t>12 mm thick collimator attached to cells</a:t>
            </a:r>
          </a:p>
          <a:p>
            <a:r>
              <a:rPr lang="en-US" dirty="0"/>
              <a:t>Collimators should prevent steering error from affecting cell</a:t>
            </a:r>
          </a:p>
          <a:p>
            <a:pPr lvl="1"/>
            <a:r>
              <a:rPr lang="en-US" dirty="0"/>
              <a:t>Last steering element is 8 m upstream and 2” radius beam pipe.</a:t>
            </a:r>
          </a:p>
          <a:p>
            <a:r>
              <a:rPr lang="en-US" dirty="0"/>
              <a:t>Status (30% Complete)</a:t>
            </a:r>
          </a:p>
          <a:p>
            <a:pPr lvl="1"/>
            <a:r>
              <a:rPr lang="en-US" dirty="0"/>
              <a:t>Collimators have not been fabricated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47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Be Isolation Window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 noChangeAspect="1"/>
          </p:cNvGraphicFramePr>
          <p:nvPr>
            <p:extLst/>
          </p:nvPr>
        </p:nvGraphicFramePr>
        <p:xfrm>
          <a:off x="4876801" y="1066800"/>
          <a:ext cx="5656505" cy="287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Visio" r:id="rId4" imgW="4743565" imgH="2409791" progId="Visio.Drawing.15">
                  <p:embed/>
                </p:oleObj>
              </mc:Choice>
              <mc:Fallback>
                <p:oleObj name="Visio" r:id="rId4" imgW="4743565" imgH="2409791" progId="Visio.Drawing.15">
                  <p:embed/>
                  <p:pic>
                    <p:nvPicPr>
                      <p:cNvPr id="9" name="Content Placeholder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6801" y="1066800"/>
                        <a:ext cx="5656505" cy="2874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057400" y="1295401"/>
          <a:ext cx="25527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Visio" r:id="rId6" imgW="3228841" imgH="5724593" progId="Visio.Drawing.15">
                  <p:embed/>
                </p:oleObj>
              </mc:Choice>
              <mc:Fallback>
                <p:oleObj name="Visio" r:id="rId6" imgW="3228841" imgH="5724593" progId="Visio.Drawing.15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7400" y="1295401"/>
                        <a:ext cx="255270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62600" y="4419601"/>
            <a:ext cx="5101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0.008” Be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Cooled by self contained water chiller to 10C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Integrated collimator </a:t>
            </a:r>
            <a:r>
              <a:rPr lang="en-US" dirty="0" err="1"/>
              <a:t>Densimet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7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6909"/>
            <a:ext cx="10774680" cy="5142461"/>
          </a:xfrm>
        </p:spPr>
        <p:txBody>
          <a:bodyPr>
            <a:normAutofit/>
          </a:bodyPr>
          <a:lstStyle/>
          <a:p>
            <a:r>
              <a:rPr lang="en-US" dirty="0"/>
              <a:t>Intro</a:t>
            </a:r>
          </a:p>
          <a:p>
            <a:r>
              <a:rPr lang="en-US" dirty="0"/>
              <a:t>Subsystem Status</a:t>
            </a:r>
          </a:p>
          <a:p>
            <a:pPr lvl="1"/>
            <a:r>
              <a:rPr lang="en-US" dirty="0"/>
              <a:t>Cells</a:t>
            </a:r>
          </a:p>
          <a:p>
            <a:pPr lvl="1"/>
            <a:r>
              <a:rPr lang="en-US" dirty="0"/>
              <a:t>Shipping</a:t>
            </a:r>
          </a:p>
          <a:p>
            <a:pPr lvl="1"/>
            <a:r>
              <a:rPr lang="en-US" dirty="0"/>
              <a:t>Exhaust</a:t>
            </a:r>
          </a:p>
          <a:p>
            <a:pPr lvl="1"/>
            <a:r>
              <a:rPr lang="en-US" dirty="0"/>
              <a:t>Beamline</a:t>
            </a:r>
          </a:p>
          <a:p>
            <a:pPr lvl="1"/>
            <a:r>
              <a:rPr lang="en-US" dirty="0"/>
              <a:t>Cryo-System</a:t>
            </a:r>
          </a:p>
          <a:p>
            <a:pPr lvl="1"/>
            <a:r>
              <a:rPr lang="en-US" dirty="0" smtClean="0"/>
              <a:t>Controls/Safety</a:t>
            </a:r>
            <a:endParaRPr lang="en-US" dirty="0"/>
          </a:p>
          <a:p>
            <a:pPr lvl="1"/>
            <a:r>
              <a:rPr lang="en-US" dirty="0" smtClean="0"/>
              <a:t>Administration</a:t>
            </a:r>
            <a:endParaRPr lang="en-US" dirty="0"/>
          </a:p>
          <a:p>
            <a:r>
              <a:rPr lang="en-US" dirty="0"/>
              <a:t>Summary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err="1"/>
              <a:t>Cryo</a:t>
            </a:r>
            <a:r>
              <a:rPr lang="en-US" dirty="0"/>
              <a:t>-System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267201" y="971550"/>
          <a:ext cx="6154077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Visio" r:id="rId4" imgW="4448143" imgH="3800373" progId="Visio.Drawing.15">
                  <p:embed/>
                </p:oleObj>
              </mc:Choice>
              <mc:Fallback>
                <p:oleObj name="Visio" r:id="rId4" imgW="4448143" imgH="3800373" progId="Visio.Drawing.15">
                  <p:embed/>
                  <p:pic>
                    <p:nvPicPr>
                      <p:cNvPr id="11" name="Content Placeholder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7201" y="971550"/>
                        <a:ext cx="6154077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8411" y="1447800"/>
            <a:ext cx="39559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ESR 15K He for 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return ~25K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PID Control heater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 mixed with bypass.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Bypass valve on PID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Alarms/interlocks on  TS-5 (a/b) and TS-6 (a/b)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Similar controls to Cryotarget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Status 20% Complete</a:t>
            </a:r>
          </a:p>
        </p:txBody>
      </p:sp>
    </p:spTree>
    <p:extLst>
      <p:ext uri="{BB962C8B-B14F-4D97-AF65-F5344CB8AC3E}">
        <p14:creationId xmlns:p14="http://schemas.microsoft.com/office/powerpoint/2010/main" val="1748250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pPr algn="ctr"/>
            <a:r>
              <a:rPr lang="en-US" dirty="0"/>
              <a:t>Shipping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/>
          <a:lstStyle/>
          <a:p>
            <a:r>
              <a:rPr lang="en-US" dirty="0"/>
              <a:t>T2 is flammable and radioactive </a:t>
            </a:r>
          </a:p>
          <a:p>
            <a:pPr lvl="1"/>
            <a:r>
              <a:rPr lang="en-US" dirty="0"/>
              <a:t>Applicable regulations come from both DOT and NRC/DOE</a:t>
            </a:r>
          </a:p>
          <a:p>
            <a:r>
              <a:rPr lang="en-US" dirty="0"/>
              <a:t>Cell is supported in custom carrier rack</a:t>
            </a:r>
          </a:p>
          <a:p>
            <a:r>
              <a:rPr lang="en-US" dirty="0"/>
              <a:t>Rack is installed in MTV</a:t>
            </a:r>
          </a:p>
          <a:p>
            <a:pPr lvl="1"/>
            <a:r>
              <a:rPr lang="en-US" dirty="0"/>
              <a:t>Miscellaneous Tritium Vessel</a:t>
            </a:r>
          </a:p>
          <a:p>
            <a:r>
              <a:rPr lang="en-US" dirty="0"/>
              <a:t>MTV is shipped in BTSP</a:t>
            </a:r>
          </a:p>
          <a:p>
            <a:pPr lvl="1"/>
            <a:r>
              <a:rPr lang="en-US" dirty="0"/>
              <a:t>BTSP = Bulk Tritium Shipping Package</a:t>
            </a:r>
          </a:p>
          <a:p>
            <a:r>
              <a:rPr lang="en-US" dirty="0"/>
              <a:t>Approval to use</a:t>
            </a:r>
          </a:p>
          <a:p>
            <a:pPr lvl="1"/>
            <a:r>
              <a:rPr lang="en-US" dirty="0"/>
              <a:t>BTSP/MTV granted in July 2017</a:t>
            </a:r>
          </a:p>
          <a:p>
            <a:r>
              <a:rPr lang="en-US" dirty="0"/>
              <a:t>JLAB T2 was to be first to use MTV</a:t>
            </a:r>
          </a:p>
        </p:txBody>
      </p:sp>
    </p:spTree>
    <p:extLst>
      <p:ext uri="{BB962C8B-B14F-4D97-AF65-F5344CB8AC3E}">
        <p14:creationId xmlns:p14="http://schemas.microsoft.com/office/powerpoint/2010/main" val="1757231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735"/>
          </a:xfrm>
        </p:spPr>
        <p:txBody>
          <a:bodyPr/>
          <a:lstStyle/>
          <a:p>
            <a:pPr algn="ctr"/>
            <a:r>
              <a:rPr lang="en-US" dirty="0"/>
              <a:t>Carrier Rack/Cell Assembly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28" y="1165860"/>
            <a:ext cx="3758803" cy="5011738"/>
          </a:xfrm>
        </p:spPr>
      </p:pic>
      <p:sp>
        <p:nvSpPr>
          <p:cNvPr id="5" name="TextBox 4"/>
          <p:cNvSpPr txBox="1"/>
          <p:nvPr/>
        </p:nvSpPr>
        <p:spPr>
          <a:xfrm>
            <a:off x="6377940" y="1497330"/>
            <a:ext cx="4975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 Rack Assembly used for testing/training</a:t>
            </a:r>
          </a:p>
          <a:p>
            <a:endParaRPr lang="en-US" dirty="0"/>
          </a:p>
          <a:p>
            <a:r>
              <a:rPr lang="en-US" dirty="0"/>
              <a:t>Specific Procedures to use Rack/MTV are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523038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396"/>
          </a:xfrm>
        </p:spPr>
        <p:txBody>
          <a:bodyPr/>
          <a:lstStyle/>
          <a:p>
            <a:pPr algn="ctr"/>
            <a:r>
              <a:rPr lang="en-US" dirty="0"/>
              <a:t>Controls and Safety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9702"/>
            <a:ext cx="10515600" cy="48372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Control System Similar to Hall A Cryo-Target Controls</a:t>
            </a:r>
          </a:p>
          <a:p>
            <a:r>
              <a:rPr lang="en-US" dirty="0"/>
              <a:t>Numerous FSDs/Alarms</a:t>
            </a:r>
          </a:p>
          <a:p>
            <a:r>
              <a:rPr lang="en-US" dirty="0"/>
              <a:t>Tritium Monitors</a:t>
            </a:r>
          </a:p>
          <a:p>
            <a:pPr lvl="1"/>
            <a:r>
              <a:rPr lang="en-US" dirty="0"/>
              <a:t>On loan from SRS/SRTE</a:t>
            </a:r>
          </a:p>
          <a:p>
            <a:pPr lvl="1"/>
            <a:r>
              <a:rPr lang="en-US" dirty="0"/>
              <a:t>Handheld and Remote</a:t>
            </a:r>
          </a:p>
          <a:p>
            <a:pPr lvl="1"/>
            <a:r>
              <a:rPr lang="en-US" dirty="0"/>
              <a:t>Remote air suction tubing has been installed</a:t>
            </a:r>
          </a:p>
          <a:p>
            <a:pPr lvl="1"/>
            <a:r>
              <a:rPr lang="en-US" dirty="0"/>
              <a:t>T2 monitors are being integrated into controls</a:t>
            </a:r>
          </a:p>
          <a:p>
            <a:r>
              <a:rPr lang="en-US" dirty="0"/>
              <a:t>Monitors will issue FSD and activate exhaust system</a:t>
            </a:r>
          </a:p>
          <a:p>
            <a:r>
              <a:rPr lang="en-US" dirty="0"/>
              <a:t>Software is under development</a:t>
            </a:r>
          </a:p>
          <a:p>
            <a:r>
              <a:rPr lang="en-US" dirty="0"/>
              <a:t>Bio Screening program has been initiated</a:t>
            </a:r>
          </a:p>
          <a:p>
            <a:pPr lvl="1"/>
            <a:r>
              <a:rPr lang="en-US" dirty="0"/>
              <a:t>Limited number of participants</a:t>
            </a:r>
          </a:p>
        </p:txBody>
      </p:sp>
    </p:spTree>
    <p:extLst>
      <p:ext uri="{BB962C8B-B14F-4D97-AF65-F5344CB8AC3E}">
        <p14:creationId xmlns:p14="http://schemas.microsoft.com/office/powerpoint/2010/main" val="971283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743200" y="381001"/>
          <a:ext cx="6553200" cy="574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Visio" r:id="rId3" imgW="4153027" imgH="3838643" progId="Visio.Drawing.15">
                  <p:embed/>
                </p:oleObj>
              </mc:Choice>
              <mc:Fallback>
                <p:oleObj name="Visio" r:id="rId3" imgW="4153027" imgH="3838643" progId="Visio.Drawing.15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381001"/>
                        <a:ext cx="6553200" cy="574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814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9545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Exhaust System Activation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762250" y="914401"/>
          <a:ext cx="6667500" cy="521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Visio" r:id="rId3" imgW="5105349" imgH="3991111" progId="Visio.Drawing.15">
                  <p:embed/>
                </p:oleObj>
              </mc:Choice>
              <mc:Fallback>
                <p:oleObj name="Visio" r:id="rId3" imgW="5105349" imgH="3991111" progId="Visio.Drawing.15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2250" y="914401"/>
                        <a:ext cx="6667500" cy="521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712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Vacuum Fault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892800" y="1334294"/>
          <a:ext cx="42989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Visio" r:id="rId3" imgW="3600412" imgH="3790882" progId="Visio.Drawing.15">
                  <p:embed/>
                </p:oleObj>
              </mc:Choice>
              <mc:Fallback>
                <p:oleObj name="Visio" r:id="rId3" imgW="3600412" imgH="3790882" progId="Visio.Drawing.15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92800" y="1334294"/>
                        <a:ext cx="429895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33600" y="1524001"/>
            <a:ext cx="358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FSD issued on all faults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Getter operates on cold cathode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Pressure switch closes main turbo valves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Flow switch on water cooling for Be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faults trip alarms on 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Pressure events trip heater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52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028"/>
          </a:xfrm>
        </p:spPr>
        <p:txBody>
          <a:bodyPr/>
          <a:lstStyle/>
          <a:p>
            <a:pPr algn="ctr"/>
            <a:r>
              <a:rPr lang="en-US" dirty="0"/>
              <a:t>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2744"/>
            <a:ext cx="10515600" cy="49542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Reviews</a:t>
            </a:r>
          </a:p>
          <a:p>
            <a:pPr lvl="1"/>
            <a:r>
              <a:rPr lang="en-US" dirty="0"/>
              <a:t>ERR Preliminary Design June 2010: Produced more than 50 action items</a:t>
            </a:r>
          </a:p>
          <a:p>
            <a:pPr lvl="1"/>
            <a:r>
              <a:rPr lang="en-US" dirty="0"/>
              <a:t>ERR Design Review September 2015: Positive comments design considered acceptable</a:t>
            </a:r>
          </a:p>
          <a:p>
            <a:pPr lvl="1"/>
            <a:r>
              <a:rPr lang="en-US" dirty="0"/>
              <a:t>ERR Experimental Review March 2016:  Addressed issues from September adequately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ERR Final Review for implementation/walkthrough: Needs to happen near the start of the experiment</a:t>
            </a:r>
          </a:p>
          <a:p>
            <a:pPr lvl="1"/>
            <a:r>
              <a:rPr lang="en-US" dirty="0"/>
              <a:t>SRS Safety Basis for filling completed June 2016</a:t>
            </a:r>
          </a:p>
          <a:p>
            <a:pPr lvl="1"/>
            <a:r>
              <a:rPr lang="en-US" dirty="0"/>
              <a:t>SRS Safety basis for shipping March 2017</a:t>
            </a:r>
          </a:p>
          <a:p>
            <a:pPr lvl="1"/>
            <a:r>
              <a:rPr lang="en-US" dirty="0"/>
              <a:t>Facilities Review and Coordination April 2016</a:t>
            </a:r>
          </a:p>
          <a:p>
            <a:r>
              <a:rPr lang="en-US" dirty="0"/>
              <a:t>DOE MTV/BTSP Approval July 2017</a:t>
            </a:r>
          </a:p>
          <a:p>
            <a:r>
              <a:rPr lang="en-US" dirty="0"/>
              <a:t>DOE NNSA Approval for T2 transfer December 2016</a:t>
            </a:r>
          </a:p>
          <a:p>
            <a:r>
              <a:rPr lang="en-US" dirty="0"/>
              <a:t>DOE NEPA Approval August 2016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782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5908"/>
            <a:ext cx="10515600" cy="4901055"/>
          </a:xfrm>
        </p:spPr>
        <p:txBody>
          <a:bodyPr/>
          <a:lstStyle/>
          <a:p>
            <a:r>
              <a:rPr lang="en-US" dirty="0"/>
              <a:t>All reviews are nearly complete</a:t>
            </a:r>
          </a:p>
          <a:p>
            <a:r>
              <a:rPr lang="en-US" dirty="0"/>
              <a:t>Control and Cryo systems are under development</a:t>
            </a:r>
          </a:p>
          <a:p>
            <a:pPr lvl="1"/>
            <a:r>
              <a:rPr lang="en-US" dirty="0"/>
              <a:t>Moved to lower priority with new schedule</a:t>
            </a:r>
          </a:p>
          <a:p>
            <a:r>
              <a:rPr lang="en-US" dirty="0"/>
              <a:t>Exhaust system is nearly complete</a:t>
            </a:r>
          </a:p>
          <a:p>
            <a:r>
              <a:rPr lang="en-US" dirty="0"/>
              <a:t>Shipping issues have been </a:t>
            </a:r>
            <a:r>
              <a:rPr lang="en-US" dirty="0" smtClean="0"/>
              <a:t>resolved</a:t>
            </a:r>
          </a:p>
          <a:p>
            <a:r>
              <a:rPr lang="en-US" dirty="0" smtClean="0"/>
              <a:t>Safety systems are nearly complete currently testing</a:t>
            </a:r>
          </a:p>
          <a:p>
            <a:r>
              <a:rPr lang="en-US" dirty="0" smtClean="0"/>
              <a:t>Cells are complete</a:t>
            </a:r>
          </a:p>
          <a:p>
            <a:pPr lvl="1"/>
            <a:r>
              <a:rPr lang="en-US" dirty="0" smtClean="0"/>
              <a:t>Working on Spares now</a:t>
            </a:r>
          </a:p>
          <a:p>
            <a:r>
              <a:rPr lang="en-US" dirty="0" smtClean="0"/>
              <a:t>Most administrative tasks are complete</a:t>
            </a:r>
          </a:p>
          <a:p>
            <a:r>
              <a:rPr lang="en-US" dirty="0" smtClean="0"/>
              <a:t>Target should be ready for Fall 2017 run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95401"/>
                <a:ext cx="8229600" cy="48307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 7075 is unlisted</a:t>
                </a:r>
              </a:p>
              <a:p>
                <a:pPr lvl="1"/>
                <a:r>
                  <a:rPr lang="en-US" dirty="0"/>
                  <a:t>Design basis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­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=72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𝑘𝑠𝑖</m:t>
                    </m:r>
                  </m:oMath>
                </a14:m>
                <a:endParaRPr lang="en-US" i="1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=61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𝑘𝑠𝑖</m:t>
                    </m:r>
                  </m:oMath>
                </a14:m>
                <a:endParaRPr lang="en-US" i="1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=24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𝑘𝑠𝑖</m:t>
                    </m:r>
                  </m:oMath>
                </a14:m>
                <a:r>
                  <a:rPr lang="en-US" dirty="0"/>
                  <a:t> for tension</a:t>
                </a:r>
              </a:p>
              <a:p>
                <a:pPr lvl="2"/>
                <a:r>
                  <a:rPr lang="en-US" dirty="0"/>
                  <a:t>= 80% of 24 </a:t>
                </a:r>
                <a:r>
                  <a:rPr lang="en-US" dirty="0" err="1"/>
                  <a:t>ksi</a:t>
                </a:r>
                <a:r>
                  <a:rPr lang="en-US" dirty="0"/>
                  <a:t> for shear</a:t>
                </a:r>
              </a:p>
              <a:p>
                <a:pPr lvl="2"/>
                <a:r>
                  <a:rPr lang="en-US" dirty="0"/>
                  <a:t>= 150% OF 24 </a:t>
                </a:r>
                <a:r>
                  <a:rPr lang="en-US" dirty="0" err="1"/>
                  <a:t>ksi</a:t>
                </a:r>
                <a:r>
                  <a:rPr lang="en-US" dirty="0"/>
                  <a:t> bending</a:t>
                </a:r>
              </a:p>
              <a:p>
                <a:r>
                  <a:rPr lang="en-US" dirty="0"/>
                  <a:t>Other wetted materials are SST </a:t>
                </a:r>
              </a:p>
              <a:p>
                <a:pPr lvl="1"/>
                <a:r>
                  <a:rPr lang="en-US" dirty="0"/>
                  <a:t>304/304L</a:t>
                </a:r>
              </a:p>
              <a:p>
                <a:pPr lvl="1"/>
                <a:r>
                  <a:rPr lang="en-US" dirty="0"/>
                  <a:t>316/316L</a:t>
                </a:r>
              </a:p>
              <a:p>
                <a:pPr lvl="1"/>
                <a:r>
                  <a:rPr lang="en-US" dirty="0"/>
                  <a:t>ER316L Filler for welds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95401"/>
                <a:ext cx="8229600" cy="4830763"/>
              </a:xfrm>
              <a:blipFill rotWithShape="0">
                <a:blip r:embed="rId3"/>
                <a:stretch>
                  <a:fillRect l="-1333" t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Information and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476"/>
            <a:ext cx="10515600" cy="4636487"/>
          </a:xfrm>
        </p:spPr>
        <p:txBody>
          <a:bodyPr/>
          <a:lstStyle/>
          <a:p>
            <a:r>
              <a:rPr lang="en-US" dirty="0"/>
              <a:t>New wiki for the tritium target:</a:t>
            </a:r>
          </a:p>
          <a:p>
            <a:pPr lvl="1"/>
            <a:r>
              <a:rPr lang="en-US" dirty="0">
                <a:hlinkClick r:id="rId2"/>
              </a:rPr>
              <a:t>https://wiki.jlab.org/jlab_tritium_target_wiki/index.php/Main_Page</a:t>
            </a:r>
            <a:endParaRPr lang="en-US" dirty="0"/>
          </a:p>
          <a:p>
            <a:pPr lvl="1"/>
            <a:r>
              <a:rPr lang="en-US" dirty="0"/>
              <a:t>Reports:  design and technical</a:t>
            </a:r>
          </a:p>
          <a:p>
            <a:pPr lvl="1"/>
            <a:r>
              <a:rPr lang="en-US" dirty="0"/>
              <a:t>Drawings</a:t>
            </a:r>
          </a:p>
          <a:p>
            <a:pPr lvl="1"/>
            <a:r>
              <a:rPr lang="en-US" dirty="0"/>
              <a:t>Procedures</a:t>
            </a:r>
          </a:p>
          <a:p>
            <a:pPr lvl="1"/>
            <a:r>
              <a:rPr lang="en-US" dirty="0"/>
              <a:t>Calculations</a:t>
            </a:r>
          </a:p>
          <a:p>
            <a:pPr lvl="1"/>
            <a:r>
              <a:rPr lang="en-US" dirty="0"/>
              <a:t>Presentations</a:t>
            </a:r>
          </a:p>
          <a:p>
            <a:pPr lvl="1"/>
            <a:r>
              <a:rPr lang="en-US" dirty="0"/>
              <a:t>Review</a:t>
            </a:r>
          </a:p>
          <a:p>
            <a:pPr lvl="2"/>
            <a:r>
              <a:rPr lang="en-US" dirty="0"/>
              <a:t>Presentations, Responses, Committee reports</a:t>
            </a:r>
          </a:p>
        </p:txBody>
      </p:sp>
    </p:spTree>
    <p:extLst>
      <p:ext uri="{BB962C8B-B14F-4D97-AF65-F5344CB8AC3E}">
        <p14:creationId xmlns:p14="http://schemas.microsoft.com/office/powerpoint/2010/main" val="8619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Load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 room temp</a:t>
            </a:r>
          </a:p>
          <a:p>
            <a:pPr lvl="1"/>
            <a:r>
              <a:rPr lang="en-US" dirty="0"/>
              <a:t>P = 200 psi        </a:t>
            </a:r>
          </a:p>
          <a:p>
            <a:r>
              <a:rPr lang="en-US" dirty="0"/>
              <a:t>At 40K  </a:t>
            </a:r>
            <a:r>
              <a:rPr lang="en-US" dirty="0">
                <a:solidFill>
                  <a:srgbClr val="0070C0"/>
                </a:solidFill>
              </a:rPr>
              <a:t>Beam Off</a:t>
            </a:r>
          </a:p>
          <a:p>
            <a:pPr lvl="1"/>
            <a:r>
              <a:rPr lang="en-US" dirty="0"/>
              <a:t>Pressure = ~30 psi</a:t>
            </a:r>
          </a:p>
          <a:p>
            <a:pPr lvl="1"/>
            <a:r>
              <a:rPr lang="en-US" dirty="0"/>
              <a:t>Max Temperature = 40K</a:t>
            </a:r>
          </a:p>
          <a:p>
            <a:r>
              <a:rPr lang="en-US" dirty="0">
                <a:solidFill>
                  <a:srgbClr val="FF0000"/>
                </a:solidFill>
              </a:rPr>
              <a:t>Beam On</a:t>
            </a:r>
          </a:p>
          <a:p>
            <a:pPr lvl="1"/>
            <a:r>
              <a:rPr lang="en-US" dirty="0"/>
              <a:t>Pressure = 36 psi (</a:t>
            </a:r>
            <a:r>
              <a:rPr lang="en-US" dirty="0" err="1"/>
              <a:t>avg</a:t>
            </a:r>
            <a:r>
              <a:rPr lang="en-US" dirty="0"/>
              <a:t> temp of T2 = 53K)</a:t>
            </a:r>
          </a:p>
          <a:p>
            <a:pPr lvl="1"/>
            <a:r>
              <a:rPr lang="en-US" dirty="0"/>
              <a:t>Max Temperature =  ~125K</a:t>
            </a:r>
          </a:p>
          <a:p>
            <a:r>
              <a:rPr lang="en-US" dirty="0"/>
              <a:t>Cyclic loads</a:t>
            </a:r>
          </a:p>
          <a:p>
            <a:pPr lvl="1"/>
            <a:r>
              <a:rPr lang="en-US" dirty="0"/>
              <a:t>Cool down/warm up operating cycles = 20</a:t>
            </a:r>
          </a:p>
          <a:p>
            <a:pPr lvl="1"/>
            <a:r>
              <a:rPr lang="en-US" dirty="0"/>
              <a:t>17800 beam trips (cycles between Beam On and Off)</a:t>
            </a:r>
          </a:p>
          <a:p>
            <a:pPr lvl="2"/>
            <a:r>
              <a:rPr lang="en-US" dirty="0"/>
              <a:t>150 days, 33% duty factor, 15 trips/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7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1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Applicable Code ASME B31.3 (2014)</a:t>
            </a:r>
          </a:p>
          <a:p>
            <a:pPr lvl="1"/>
            <a:r>
              <a:rPr lang="en-US" dirty="0"/>
              <a:t>Section 304.7.2 because of odd geometry</a:t>
            </a:r>
          </a:p>
          <a:p>
            <a:pPr lvl="1"/>
            <a:r>
              <a:rPr lang="en-US" dirty="0"/>
              <a:t>Used both Hand Calculations and FEA</a:t>
            </a:r>
          </a:p>
          <a:p>
            <a:pPr lvl="1"/>
            <a:r>
              <a:rPr lang="en-US" dirty="0"/>
              <a:t>Analysis conforming to ASME BPVC VIII D2 with load factors from B31.3 (i.e. 3 instead of 2.4 on P)</a:t>
            </a:r>
          </a:p>
          <a:p>
            <a:r>
              <a:rPr lang="en-US" dirty="0"/>
              <a:t>Used cyclic screening analysis from D2</a:t>
            </a:r>
          </a:p>
          <a:p>
            <a:pPr lvl="1"/>
            <a:r>
              <a:rPr lang="en-US" dirty="0"/>
              <a:t>Depth of loads do not require a fatigue analysis</a:t>
            </a:r>
          </a:p>
          <a:p>
            <a:pPr lvl="2"/>
            <a:r>
              <a:rPr lang="en-US" dirty="0"/>
              <a:t>175 psi pressure cycle (it is closer to 10 psi)</a:t>
            </a:r>
          </a:p>
          <a:p>
            <a:pPr lvl="2"/>
            <a:r>
              <a:rPr lang="en-US" dirty="0"/>
              <a:t>Considers temperature cycle from 40K to 125K</a:t>
            </a:r>
          </a:p>
          <a:p>
            <a:r>
              <a:rPr lang="en-US" dirty="0">
                <a:solidFill>
                  <a:srgbClr val="FF0000"/>
                </a:solidFill>
              </a:rPr>
              <a:t>Design pressure 675 psi</a:t>
            </a:r>
          </a:p>
          <a:p>
            <a:r>
              <a:rPr lang="en-US" dirty="0"/>
              <a:t>No source of overpressure</a:t>
            </a:r>
          </a:p>
          <a:p>
            <a:r>
              <a:rPr lang="en-US" dirty="0"/>
              <a:t>Calculations:  TGT-CALC-103-002, 7, 8, 12, 13, 14, 15, 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79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Thermo-Mechanical Model-1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Full temperature load</a:t>
            </a:r>
          </a:p>
          <a:p>
            <a:pPr lvl="1"/>
            <a:r>
              <a:rPr lang="en-US" dirty="0"/>
              <a:t>Beam on at 20 µA  2x2 mm raster</a:t>
            </a:r>
          </a:p>
          <a:p>
            <a:pPr lvl="1"/>
            <a:r>
              <a:rPr lang="en-US" dirty="0"/>
              <a:t>Pressure load 400 psi internal (more than 10x)</a:t>
            </a:r>
          </a:p>
          <a:p>
            <a:pPr lvl="1"/>
            <a:r>
              <a:rPr lang="en-US" dirty="0"/>
              <a:t>Cooling using 40K heat sink</a:t>
            </a:r>
          </a:p>
          <a:p>
            <a:r>
              <a:rPr lang="en-US" dirty="0"/>
              <a:t>Using an elastic-plastic model</a:t>
            </a:r>
          </a:p>
          <a:p>
            <a:pPr lvl="1"/>
            <a:r>
              <a:rPr lang="en-US" dirty="0"/>
              <a:t>Model solves and stresses are still below allowable even for over conservative case</a:t>
            </a:r>
          </a:p>
          <a:p>
            <a:pPr lvl="1"/>
            <a:r>
              <a:rPr lang="en-US" dirty="0"/>
              <a:t>Local plastic failure requirements met</a:t>
            </a:r>
          </a:p>
          <a:p>
            <a:pPr lvl="1"/>
            <a:r>
              <a:rPr lang="en-US" dirty="0"/>
              <a:t>Analysis not required because of screening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62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Thermo-Mechanical Model-2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78120"/>
            <a:ext cx="8229600" cy="3970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5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Thermo-Mechanical</a:t>
            </a:r>
            <a:r>
              <a:rPr lang="en-US" baseline="0" dirty="0"/>
              <a:t> Model-3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752600"/>
            <a:ext cx="7581773" cy="3657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27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Mech</a:t>
            </a:r>
            <a:r>
              <a:rPr lang="en-US" dirty="0"/>
              <a:t> </a:t>
            </a:r>
            <a:r>
              <a:rPr lang="en-US" dirty="0" err="1"/>
              <a:t>Therm</a:t>
            </a:r>
            <a:r>
              <a:rPr lang="en-US" dirty="0"/>
              <a:t> Model of Raster Off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78120"/>
            <a:ext cx="8229600" cy="3970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26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Raster</a:t>
            </a:r>
            <a:r>
              <a:rPr lang="en-US" baseline="0" dirty="0"/>
              <a:t> Off Time 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36</a:t>
            </a:fld>
            <a:endParaRPr lang="en-US"/>
          </a:p>
        </p:txBody>
      </p:sp>
      <p:pic>
        <p:nvPicPr>
          <p:cNvPr id="5" name="no-raster-movi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201" y="1524001"/>
            <a:ext cx="8629253" cy="3985101"/>
          </a:xfrm>
        </p:spPr>
      </p:pic>
    </p:spTree>
    <p:extLst>
      <p:ext uri="{BB962C8B-B14F-4D97-AF65-F5344CB8AC3E}">
        <p14:creationId xmlns:p14="http://schemas.microsoft.com/office/powerpoint/2010/main" val="73672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T2 properties derived from H2</a:t>
            </a:r>
          </a:p>
          <a:p>
            <a:pPr lvl="1"/>
            <a:r>
              <a:rPr lang="en-US" dirty="0"/>
              <a:t>Viscosity, Thermal Conductivity, Heat Capacity, etc.</a:t>
            </a:r>
          </a:p>
          <a:p>
            <a:pPr lvl="1"/>
            <a:r>
              <a:rPr lang="en-US" dirty="0"/>
              <a:t>Assumed a Real Gas model</a:t>
            </a:r>
          </a:p>
          <a:p>
            <a:pPr lvl="1"/>
            <a:r>
              <a:rPr lang="en-US" dirty="0"/>
              <a:t>Buoyancy, convection on wall included</a:t>
            </a:r>
          </a:p>
          <a:p>
            <a:r>
              <a:rPr lang="en-US" dirty="0"/>
              <a:t>Assumed fixed 2.8W from 20 µA and 2x2 mm raster (11 </a:t>
            </a:r>
            <a:r>
              <a:rPr lang="en-US" dirty="0" err="1"/>
              <a:t>mW</a:t>
            </a:r>
            <a:r>
              <a:rPr lang="en-US" dirty="0"/>
              <a:t>/mm linear power density)</a:t>
            </a:r>
          </a:p>
          <a:p>
            <a:pPr lvl="1"/>
            <a:r>
              <a:rPr lang="en-US" dirty="0"/>
              <a:t>Did not correct heat load for density</a:t>
            </a:r>
          </a:p>
          <a:p>
            <a:r>
              <a:rPr lang="en-US" dirty="0"/>
              <a:t>Averaged 20% reduction in density along beam path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73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754563"/>
          </a:xfrm>
        </p:spPr>
        <p:txBody>
          <a:bodyPr>
            <a:normAutofit fontScale="92500"/>
          </a:bodyPr>
          <a:lstStyle/>
          <a:p>
            <a:r>
              <a:rPr lang="en-US" dirty="0"/>
              <a:t>Scattering chamber (standard Hall A)</a:t>
            </a:r>
          </a:p>
          <a:p>
            <a:pPr lvl="1"/>
            <a:r>
              <a:rPr lang="en-US" dirty="0"/>
              <a:t>1900 liters</a:t>
            </a:r>
          </a:p>
          <a:p>
            <a:pPr lvl="1"/>
            <a:r>
              <a:rPr lang="en-US" dirty="0"/>
              <a:t>Thin sections for recoil particles (0.014” aluminum)</a:t>
            </a:r>
          </a:p>
          <a:p>
            <a:r>
              <a:rPr lang="en-US" dirty="0"/>
              <a:t>Two 800 l/s turbos backed by </a:t>
            </a:r>
            <a:r>
              <a:rPr lang="en-US" dirty="0" err="1"/>
              <a:t>Leybold</a:t>
            </a:r>
            <a:r>
              <a:rPr lang="en-US" dirty="0"/>
              <a:t> D60 </a:t>
            </a:r>
            <a:r>
              <a:rPr lang="en-US" dirty="0" err="1"/>
              <a:t>Mech</a:t>
            </a:r>
            <a:r>
              <a:rPr lang="en-US" dirty="0"/>
              <a:t> pump</a:t>
            </a:r>
          </a:p>
          <a:p>
            <a:r>
              <a:rPr lang="en-US" dirty="0"/>
              <a:t>NEG Pump with backing turbo and </a:t>
            </a:r>
            <a:r>
              <a:rPr lang="en-US" dirty="0" err="1"/>
              <a:t>mech</a:t>
            </a:r>
            <a:r>
              <a:rPr lang="en-US" dirty="0"/>
              <a:t> pumps</a:t>
            </a:r>
          </a:p>
          <a:p>
            <a:r>
              <a:rPr lang="en-US" dirty="0"/>
              <a:t>Vacuum exhaust part of Tritium Exhaust System and is continuously purged with N2 (1 cfm)</a:t>
            </a:r>
          </a:p>
          <a:p>
            <a:r>
              <a:rPr lang="en-US" dirty="0"/>
              <a:t>Isolated from upstream beamline vacuum (Be window)</a:t>
            </a:r>
          </a:p>
          <a:p>
            <a:r>
              <a:rPr lang="en-US" dirty="0"/>
              <a:t>Remote RGA may help diagnose leaks. Serve as leak detector.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4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209801" y="549588"/>
          <a:ext cx="7485717" cy="554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Visio" r:id="rId3" imgW="5514841" imgH="4086327" progId="Visio.Drawing.15">
                  <p:embed/>
                </p:oleObj>
              </mc:Choice>
              <mc:Fallback>
                <p:oleObj name="Visio" r:id="rId3" imgW="5514841" imgH="4086327" progId="Visio.Drawing.15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1" y="549588"/>
                        <a:ext cx="7485717" cy="554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25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Target Ladder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" y="1802130"/>
            <a:ext cx="7012359" cy="4038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54430" y="382143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 sink cooled by ESR to 40K</a:t>
            </a:r>
          </a:p>
          <a:p>
            <a:r>
              <a:rPr lang="en-US" dirty="0"/>
              <a:t>Stabilized by heater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03870" y="1965960"/>
            <a:ext cx="3383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 Cells: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T2,H2,D2,He3,MT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Dummy/alignment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BeO</a:t>
            </a:r>
            <a:r>
              <a:rPr lang="en-US" dirty="0"/>
              <a:t>, C-hole, C,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8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r>
              <a:rPr lang="en-US" dirty="0"/>
              <a:t>Main Body and Entrance </a:t>
            </a:r>
          </a:p>
          <a:p>
            <a:pPr lvl="1"/>
            <a:r>
              <a:rPr lang="en-US" dirty="0"/>
              <a:t>Aluminum 7075-T651 ASTM B209</a:t>
            </a:r>
          </a:p>
          <a:p>
            <a:pPr lvl="1"/>
            <a:r>
              <a:rPr lang="en-US" dirty="0"/>
              <a:t>Extensive use of this allow for 15 years</a:t>
            </a:r>
          </a:p>
          <a:p>
            <a:pPr lvl="1"/>
            <a:r>
              <a:rPr lang="en-US" dirty="0"/>
              <a:t>Strong, ductile, hard, non </a:t>
            </a:r>
            <a:r>
              <a:rPr lang="en-US" dirty="0" err="1"/>
              <a:t>weldable</a:t>
            </a:r>
            <a:endParaRPr lang="en-US" dirty="0"/>
          </a:p>
          <a:p>
            <a:r>
              <a:rPr lang="en-US" dirty="0"/>
              <a:t>Seals are Al 1100</a:t>
            </a:r>
          </a:p>
          <a:p>
            <a:r>
              <a:rPr lang="en-US" dirty="0"/>
              <a:t>Valve assembly</a:t>
            </a:r>
          </a:p>
          <a:p>
            <a:pPr lvl="1"/>
            <a:r>
              <a:rPr lang="en-US" dirty="0"/>
              <a:t>SST 304/304L Fitting</a:t>
            </a:r>
          </a:p>
          <a:p>
            <a:pPr lvl="1"/>
            <a:r>
              <a:rPr lang="en-US" dirty="0"/>
              <a:t>Swagelok valve all metal bellows sealed (316L)</a:t>
            </a:r>
          </a:p>
          <a:p>
            <a:pPr lvl="1"/>
            <a:r>
              <a:rPr lang="en-US" dirty="0"/>
              <a:t>Butt welded ER316L (100% VT in process and 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714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Beam Heating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990600"/>
            <a:ext cx="4331891" cy="32583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98924"/>
            <a:ext cx="6153693" cy="2968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25658" y="990600"/>
                <a:ext cx="386398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 Max beam current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𝑟𝑎𝑠𝑡𝑒𝑟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min raster</a:t>
                </a:r>
              </a:p>
              <a:p>
                <a:endParaRPr lang="en-US" dirty="0"/>
              </a:p>
              <a:p>
                <a:r>
                  <a:rPr lang="en-US" dirty="0"/>
                  <a:t>3W in Entrance</a:t>
                </a:r>
              </a:p>
              <a:p>
                <a:r>
                  <a:rPr lang="en-US" dirty="0"/>
                  <a:t>3.3 W in Exit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on exit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on entrance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57" y="990600"/>
                <a:ext cx="3863987" cy="2308324"/>
              </a:xfrm>
              <a:prstGeom prst="rect">
                <a:avLst/>
              </a:prstGeom>
              <a:blipFill rotWithShape="0">
                <a:blip r:embed="rId5"/>
                <a:stretch>
                  <a:fillRect l="-1420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475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754563"/>
          </a:xfrm>
        </p:spPr>
        <p:txBody>
          <a:bodyPr/>
          <a:lstStyle/>
          <a:p>
            <a:r>
              <a:rPr lang="en-US" dirty="0"/>
              <a:t>Multiple </a:t>
            </a:r>
            <a:r>
              <a:rPr lang="en-US" dirty="0" err="1"/>
              <a:t>hydrotests</a:t>
            </a:r>
            <a:r>
              <a:rPr lang="en-US" dirty="0"/>
              <a:t> on components and assemblies</a:t>
            </a:r>
          </a:p>
          <a:p>
            <a:r>
              <a:rPr lang="en-US" dirty="0"/>
              <a:t>Entrance:  Minimum burst above 2900 psi</a:t>
            </a:r>
          </a:p>
          <a:p>
            <a:r>
              <a:rPr lang="en-US" dirty="0"/>
              <a:t>Main body:  Minimum burst above 3400 psi (0.014” section)</a:t>
            </a:r>
          </a:p>
          <a:p>
            <a:r>
              <a:rPr lang="en-US" dirty="0"/>
              <a:t>Assembly with covers</a:t>
            </a:r>
          </a:p>
          <a:p>
            <a:pPr lvl="1"/>
            <a:r>
              <a:rPr lang="en-US" dirty="0"/>
              <a:t>Leaked above 4000 psi (seal was damaged)</a:t>
            </a:r>
          </a:p>
          <a:p>
            <a:pPr lvl="1"/>
            <a:r>
              <a:rPr lang="en-US" dirty="0"/>
              <a:t>Failed above 5500 psi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63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5377366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Raster Off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1524000"/>
            <a:ext cx="3352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conditions: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Beam on full raster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 </a:t>
            </a:r>
            <a:r>
              <a:rPr lang="en-US" dirty="0" err="1"/>
              <a:t>microA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Exit window is worst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 spot no raster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0.150 mm diameter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Square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high energy beam this spot size is very conservative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Tune shall be checked at each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 term operations at these conditions are forbidden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 FSD for raster failure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&lt; 10 </a:t>
            </a:r>
            <a:r>
              <a:rPr lang="en-US" dirty="0" err="1"/>
              <a:t>ms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 curve is upstream section temperature</a:t>
            </a:r>
          </a:p>
        </p:txBody>
      </p:sp>
    </p:spTree>
    <p:extLst>
      <p:ext uri="{BB962C8B-B14F-4D97-AF65-F5344CB8AC3E}">
        <p14:creationId xmlns:p14="http://schemas.microsoft.com/office/powerpoint/2010/main" val="4199894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/>
              <a:t>General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Collect T2 from any release inside Hall A and exhaust in a controlled fashion</a:t>
            </a:r>
          </a:p>
          <a:p>
            <a:r>
              <a:rPr lang="en-US" dirty="0"/>
              <a:t>Exhaust point shall be 20 m above grade at site boundary</a:t>
            </a:r>
          </a:p>
          <a:p>
            <a:r>
              <a:rPr lang="en-US" dirty="0"/>
              <a:t>Must serve as part of the smoke removal system (at least 1/3 of the 36000 cfm required)</a:t>
            </a:r>
          </a:p>
          <a:p>
            <a:r>
              <a:rPr lang="en-US" dirty="0"/>
              <a:t>Must have at least two modes to service hut and to exhaust from Hall A. (500 and 12000 cfm)</a:t>
            </a:r>
          </a:p>
          <a:p>
            <a:r>
              <a:rPr lang="en-US" dirty="0"/>
              <a:t>Must stack vacuum pump exhaust</a:t>
            </a:r>
          </a:p>
          <a:p>
            <a:pPr lvl="1"/>
            <a:r>
              <a:rPr lang="en-US" dirty="0"/>
              <a:t>Scattering chamber, dump line, getter system</a:t>
            </a:r>
          </a:p>
          <a:p>
            <a:r>
              <a:rPr lang="en-US" dirty="0"/>
              <a:t>Makeup air comes from new louvered door at bottom of ramp.</a:t>
            </a:r>
          </a:p>
          <a:p>
            <a:pPr lvl="1"/>
            <a:r>
              <a:rPr lang="en-US" dirty="0"/>
              <a:t>Prevents </a:t>
            </a:r>
            <a:r>
              <a:rPr lang="en-US"/>
              <a:t>overpressure on ramp </a:t>
            </a:r>
            <a:r>
              <a:rPr lang="en-US" dirty="0"/>
              <a:t>door.</a:t>
            </a:r>
          </a:p>
          <a:p>
            <a:pPr lvl="1"/>
            <a:r>
              <a:rPr lang="en-US" dirty="0"/>
              <a:t>Test required for louver system</a:t>
            </a:r>
          </a:p>
          <a:p>
            <a:pPr lvl="1"/>
            <a:r>
              <a:rPr lang="en-US" dirty="0"/>
              <a:t>Air from outside from smoke removal system on ramp with damper removed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245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Exhausts secondary (vacuum chamber) and tertiary (Hall A) containment to 20 m stack</a:t>
            </a:r>
          </a:p>
          <a:p>
            <a:r>
              <a:rPr lang="en-US" dirty="0"/>
              <a:t>Two speed</a:t>
            </a:r>
          </a:p>
          <a:p>
            <a:pPr lvl="1"/>
            <a:r>
              <a:rPr lang="en-US" dirty="0"/>
              <a:t>~500 cfm </a:t>
            </a:r>
          </a:p>
          <a:p>
            <a:pPr lvl="1"/>
            <a:r>
              <a:rPr lang="en-US" dirty="0"/>
              <a:t>12000 cfm</a:t>
            </a:r>
          </a:p>
          <a:p>
            <a:r>
              <a:rPr lang="en-US" dirty="0"/>
              <a:t>Exhaust system activated</a:t>
            </a:r>
          </a:p>
          <a:p>
            <a:pPr lvl="1"/>
            <a:r>
              <a:rPr lang="en-US" dirty="0"/>
              <a:t>Vacuum switch failure (interlock)</a:t>
            </a:r>
          </a:p>
          <a:p>
            <a:pPr lvl="1"/>
            <a:r>
              <a:rPr lang="en-US" dirty="0"/>
              <a:t>Truck ramp lower door (interlock)</a:t>
            </a:r>
          </a:p>
          <a:p>
            <a:pPr lvl="1"/>
            <a:r>
              <a:rPr lang="en-US" dirty="0"/>
              <a:t>Manual activation (Hall and Counting House) (manual)</a:t>
            </a:r>
          </a:p>
          <a:p>
            <a:pPr lvl="1"/>
            <a:r>
              <a:rPr lang="en-US" dirty="0"/>
              <a:t>Low speed activated manually for hut (manual)</a:t>
            </a:r>
          </a:p>
          <a:p>
            <a:pPr lvl="1"/>
            <a:r>
              <a:rPr lang="en-US" dirty="0"/>
              <a:t>T2 monitor (interlock)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2174"/>
          </a:xfrm>
        </p:spPr>
        <p:txBody>
          <a:bodyPr/>
          <a:lstStyle/>
          <a:p>
            <a:pPr algn="ctr"/>
            <a:r>
              <a:rPr lang="en-US" dirty="0"/>
              <a:t>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Successful review on 15 September 2015</a:t>
            </a:r>
          </a:p>
          <a:p>
            <a:pPr lvl="1"/>
            <a:r>
              <a:rPr lang="en-US" dirty="0"/>
              <a:t>Report available on wiki</a:t>
            </a:r>
          </a:p>
          <a:p>
            <a:pPr lvl="1"/>
            <a:r>
              <a:rPr lang="en-US" dirty="0"/>
              <a:t>Pressure system calculations reviewed by 2/1/2016</a:t>
            </a:r>
          </a:p>
          <a:p>
            <a:pPr lvl="1"/>
            <a:r>
              <a:rPr lang="en-US" dirty="0"/>
              <a:t>Final ladder assembly fixed by 3/1/2016</a:t>
            </a:r>
          </a:p>
          <a:p>
            <a:pPr lvl="1"/>
            <a:r>
              <a:rPr lang="en-US" dirty="0"/>
              <a:t>ERR 3/16/2016</a:t>
            </a:r>
          </a:p>
          <a:p>
            <a:r>
              <a:rPr lang="en-US" dirty="0"/>
              <a:t>Design of platform complete</a:t>
            </a:r>
          </a:p>
          <a:p>
            <a:r>
              <a:rPr lang="en-US" dirty="0"/>
              <a:t>Construction of handling hut complete</a:t>
            </a:r>
          </a:p>
          <a:p>
            <a:r>
              <a:rPr lang="en-US" dirty="0"/>
              <a:t>Cell design and prototyping/testing complete</a:t>
            </a:r>
          </a:p>
          <a:p>
            <a:pPr lvl="1"/>
            <a:r>
              <a:rPr lang="en-US" dirty="0"/>
              <a:t>Fabrication underway for actual cells</a:t>
            </a:r>
          </a:p>
          <a:p>
            <a:r>
              <a:rPr lang="en-US" dirty="0"/>
              <a:t>Modifications to </a:t>
            </a:r>
            <a:r>
              <a:rPr lang="en-US" dirty="0" err="1"/>
              <a:t>Qweak</a:t>
            </a:r>
            <a:r>
              <a:rPr lang="en-US" dirty="0"/>
              <a:t> target underway</a:t>
            </a:r>
          </a:p>
          <a:p>
            <a:pPr lvl="1"/>
            <a:r>
              <a:rPr lang="en-US" dirty="0" err="1"/>
              <a:t>Cryo</a:t>
            </a:r>
            <a:r>
              <a:rPr lang="en-US" dirty="0"/>
              <a:t> </a:t>
            </a:r>
            <a:r>
              <a:rPr lang="en-US" dirty="0" err="1"/>
              <a:t>sytem</a:t>
            </a:r>
            <a:r>
              <a:rPr lang="en-US" dirty="0"/>
              <a:t>/piping ~50% complete</a:t>
            </a:r>
          </a:p>
          <a:p>
            <a:r>
              <a:rPr lang="en-US" dirty="0"/>
              <a:t>Material testing is underway at SRS/SRTE/SRNL</a:t>
            </a:r>
          </a:p>
          <a:p>
            <a:r>
              <a:rPr lang="en-US" dirty="0"/>
              <a:t>Working through unresolved issues regarding shipping</a:t>
            </a:r>
          </a:p>
          <a:p>
            <a:r>
              <a:rPr lang="en-US" dirty="0"/>
              <a:t>NEPA analysis is complete should be presented to our site office by 2/1/2016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5"/>
          </a:xfrm>
        </p:spPr>
        <p:txBody>
          <a:bodyPr/>
          <a:lstStyle/>
          <a:p>
            <a:pPr algn="ctr"/>
            <a:r>
              <a:rPr lang="en-US" dirty="0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2681"/>
            <a:ext cx="10515600" cy="511428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Hut and Platform	</a:t>
            </a:r>
          </a:p>
          <a:p>
            <a:pPr lvl="1"/>
            <a:r>
              <a:rPr lang="en-US" dirty="0"/>
              <a:t>Fabrication complete by 3/1/2016</a:t>
            </a:r>
          </a:p>
          <a:p>
            <a:pPr lvl="1"/>
            <a:r>
              <a:rPr lang="en-US" dirty="0"/>
              <a:t>Test install June 2016</a:t>
            </a:r>
          </a:p>
          <a:p>
            <a:r>
              <a:rPr lang="en-US" dirty="0"/>
              <a:t>T2 Exhaust system</a:t>
            </a:r>
          </a:p>
          <a:p>
            <a:pPr lvl="1"/>
            <a:r>
              <a:rPr lang="en-US" dirty="0"/>
              <a:t>Internal vent install April 2016</a:t>
            </a:r>
          </a:p>
          <a:p>
            <a:pPr lvl="1"/>
            <a:r>
              <a:rPr lang="en-US" dirty="0"/>
              <a:t>External May and June 2016</a:t>
            </a:r>
          </a:p>
          <a:p>
            <a:r>
              <a:rPr lang="en-US" dirty="0"/>
              <a:t>Target</a:t>
            </a:r>
          </a:p>
          <a:p>
            <a:pPr lvl="1"/>
            <a:r>
              <a:rPr lang="en-US" dirty="0"/>
              <a:t>Complete modifications to </a:t>
            </a:r>
            <a:r>
              <a:rPr lang="en-US" dirty="0" err="1"/>
              <a:t>Qweak</a:t>
            </a:r>
            <a:r>
              <a:rPr lang="en-US" dirty="0"/>
              <a:t> 3/1/2016</a:t>
            </a:r>
          </a:p>
          <a:p>
            <a:pPr lvl="1"/>
            <a:r>
              <a:rPr lang="en-US" dirty="0"/>
              <a:t>Assembly complete 8/1/2016</a:t>
            </a:r>
          </a:p>
          <a:p>
            <a:pPr lvl="1"/>
            <a:r>
              <a:rPr lang="en-US" dirty="0"/>
              <a:t>T2 cell install 10/1/2016</a:t>
            </a:r>
          </a:p>
          <a:p>
            <a:r>
              <a:rPr lang="en-US" dirty="0"/>
              <a:t>Interlocks</a:t>
            </a:r>
          </a:p>
          <a:p>
            <a:pPr lvl="1"/>
            <a:r>
              <a:rPr lang="en-US" dirty="0"/>
              <a:t>Checkout complete 8/30/2016</a:t>
            </a:r>
          </a:p>
          <a:p>
            <a:r>
              <a:rPr lang="en-US" dirty="0"/>
              <a:t>ERR 3/16/2016</a:t>
            </a:r>
          </a:p>
          <a:p>
            <a:r>
              <a:rPr lang="en-US" dirty="0"/>
              <a:t>Checkout review 9/1/2016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Dates are estimates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Tritium Target Final Ladder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200400" y="1219200"/>
          <a:ext cx="54864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Solid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Fluid Thickness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Tritium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0.16 g/cm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0.075 g/cm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Helium 3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0.16 g/cm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0.075 g/cm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Deuterium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0.16 g/cm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0.12 g/cm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Empty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0.16 g/cm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Hydrogen</a:t>
                      </a:r>
                      <a:r>
                        <a:rPr lang="en-US" baseline="0" dirty="0"/>
                        <a:t>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0.16 g/cm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0.05 g/cm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Aluminum Dummy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g/cm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Carbon Optics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0.2 g/cm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Carbon Foil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0.167 g/cm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Carbon 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0.167 g/cm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Thick</a:t>
                      </a:r>
                      <a:r>
                        <a:rPr lang="en-US" baseline="0" dirty="0"/>
                        <a:t> Aluminum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1.37g/cm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0.16 g/cm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 Isolation window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0.04 g/cm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9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Cell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9022"/>
            <a:ext cx="8229600" cy="42083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160020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Body and Entrance Window</a:t>
            </a:r>
          </a:p>
          <a:p>
            <a:r>
              <a:rPr lang="en-US" dirty="0"/>
              <a:t>   ASTM B209 AL 7075-T651</a:t>
            </a:r>
          </a:p>
          <a:p>
            <a:r>
              <a:rPr lang="en-US" dirty="0"/>
              <a:t>Valve </a:t>
            </a:r>
            <a:r>
              <a:rPr lang="en-US" dirty="0" err="1"/>
              <a:t>assy</a:t>
            </a:r>
            <a:r>
              <a:rPr lang="en-US" dirty="0"/>
              <a:t>:</a:t>
            </a:r>
          </a:p>
          <a:p>
            <a:r>
              <a:rPr lang="en-US" dirty="0"/>
              <a:t>   SST 316 and 304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1400" y="41910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1090 Ci of T2 (0.1 g)</a:t>
            </a:r>
          </a:p>
          <a:p>
            <a:r>
              <a:rPr lang="en-US" dirty="0"/>
              <a:t>~200 psi at 295K</a:t>
            </a:r>
          </a:p>
          <a:p>
            <a:r>
              <a:rPr lang="en-US" dirty="0"/>
              <a:t>25 cm long </a:t>
            </a:r>
          </a:p>
          <a:p>
            <a:r>
              <a:rPr lang="en-US" dirty="0"/>
              <a:t>ID of 12.7mm</a:t>
            </a:r>
          </a:p>
          <a:p>
            <a:r>
              <a:rPr lang="en-US" dirty="0"/>
              <a:t>Volume = 34 cc</a:t>
            </a:r>
          </a:p>
          <a:p>
            <a:r>
              <a:rPr lang="en-US" dirty="0"/>
              <a:t>Aluminum CF seals</a:t>
            </a:r>
          </a:p>
        </p:txBody>
      </p:sp>
    </p:spTree>
    <p:extLst>
      <p:ext uri="{BB962C8B-B14F-4D97-AF65-F5344CB8AC3E}">
        <p14:creationId xmlns:p14="http://schemas.microsoft.com/office/powerpoint/2010/main" val="220929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Cross Section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31" y="1524000"/>
            <a:ext cx="6858823" cy="4343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81600" y="266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0.018” wall</a:t>
            </a:r>
          </a:p>
        </p:txBody>
      </p:sp>
    </p:spTree>
    <p:extLst>
      <p:ext uri="{BB962C8B-B14F-4D97-AF65-F5344CB8AC3E}">
        <p14:creationId xmlns:p14="http://schemas.microsoft.com/office/powerpoint/2010/main" val="170454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484"/>
          </a:xfrm>
        </p:spPr>
        <p:txBody>
          <a:bodyPr/>
          <a:lstStyle/>
          <a:p>
            <a:pPr algn="ctr"/>
            <a:r>
              <a:rPr lang="en-US" dirty="0"/>
              <a:t>Operational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6909"/>
                <a:ext cx="10515600" cy="493005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Beam Current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𝑐𝑒𝑙𝑙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25 µA on all others</a:t>
                </a:r>
              </a:p>
              <a:p>
                <a:r>
                  <a:rPr lang="en-US" dirty="0"/>
                  <a:t>Raster</a:t>
                </a:r>
              </a:p>
              <a:p>
                <a:pPr lvl="1"/>
                <a:r>
                  <a:rPr lang="en-US" dirty="0"/>
                  <a:t>2x2 mm minimum</a:t>
                </a:r>
              </a:p>
              <a:p>
                <a:r>
                  <a:rPr lang="en-US" dirty="0"/>
                  <a:t>Beam Trip limit (18000 trips)</a:t>
                </a:r>
              </a:p>
              <a:p>
                <a:r>
                  <a:rPr lang="en-US" dirty="0"/>
                  <a:t>Temperature</a:t>
                </a:r>
              </a:p>
              <a:p>
                <a:pPr lvl="1"/>
                <a:r>
                  <a:rPr lang="en-US" dirty="0"/>
                  <a:t>Heat sink must be ~40K</a:t>
                </a:r>
              </a:p>
              <a:p>
                <a:r>
                  <a:rPr lang="en-US" dirty="0"/>
                  <a:t>Target Operator 24/7 when cold</a:t>
                </a:r>
              </a:p>
              <a:p>
                <a:r>
                  <a:rPr lang="en-US" dirty="0"/>
                  <a:t>Tritium effects access procedures and training requirements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6909"/>
                <a:ext cx="10515600" cy="4930054"/>
              </a:xfrm>
              <a:blipFill rotWithShape="1">
                <a:blip r:embed="rId2"/>
                <a:stretch>
                  <a:fillRect l="-1043" t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77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50839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Tritium Compatibility Study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2910" y="990601"/>
                <a:ext cx="11247120" cy="51355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Tritium and Hydrogen Compatibility</a:t>
                </a:r>
              </a:p>
              <a:p>
                <a:pPr lvl="1"/>
                <a:r>
                  <a:rPr lang="en-US" dirty="0"/>
                  <a:t>Extensive experience with H2</a:t>
                </a:r>
              </a:p>
              <a:p>
                <a:pPr lvl="1"/>
                <a:r>
                  <a:rPr lang="en-US" dirty="0"/>
                  <a:t>Beam induced corrosion not expected below 180K (Flower et. al.)</a:t>
                </a:r>
              </a:p>
              <a:p>
                <a:pPr lvl="1"/>
                <a:r>
                  <a:rPr lang="en-US" dirty="0"/>
                  <a:t>Beam assisted embrittlement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Increases fugacity</a:t>
                </a:r>
              </a:p>
              <a:p>
                <a:pPr lvl="3"/>
                <a:r>
                  <a:rPr lang="en-US" dirty="0"/>
                  <a:t>Atomic tritium recombines rapidly</a:t>
                </a:r>
              </a:p>
              <a:p>
                <a:pPr lvl="2"/>
                <a:r>
                  <a:rPr lang="en-US" dirty="0"/>
                  <a:t>Modeled room fugacity ~3100 psi</a:t>
                </a:r>
              </a:p>
              <a:p>
                <a:pPr lvl="2"/>
                <a:r>
                  <a:rPr lang="en-US" dirty="0"/>
                  <a:t>Below threshold for H2 embrittlement</a:t>
                </a:r>
              </a:p>
              <a:p>
                <a:pPr lvl="2"/>
                <a:r>
                  <a:rPr lang="en-US" dirty="0"/>
                  <a:t>Many orders of magnitude below He-3 swelling threshold (</a:t>
                </a:r>
                <a:r>
                  <a:rPr lang="en-US" dirty="0" err="1"/>
                  <a:t>Louthan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Test SRNL/SRTE using </a:t>
                </a:r>
                <a:r>
                  <a:rPr lang="en-US" dirty="0" err="1"/>
                  <a:t>precracked</a:t>
                </a:r>
                <a:r>
                  <a:rPr lang="en-US" dirty="0"/>
                  <a:t> coupons exposed to 2500 psi T2 complete</a:t>
                </a:r>
              </a:p>
              <a:p>
                <a:pPr lvl="1"/>
                <a:r>
                  <a:rPr lang="en-US" dirty="0"/>
                  <a:t>Test follows ASTM 1820 G168 (</a:t>
                </a:r>
                <a:r>
                  <a:rPr lang="en-US" dirty="0" err="1"/>
                  <a:t>Precracked</a:t>
                </a:r>
                <a:r>
                  <a:rPr lang="en-US" dirty="0"/>
                  <a:t> Stress Corrosion Testing) </a:t>
                </a:r>
              </a:p>
              <a:p>
                <a:pPr lvl="1"/>
                <a:r>
                  <a:rPr lang="en-US" dirty="0"/>
                  <a:t>Samples exposed for 4, 8, 12 months</a:t>
                </a:r>
              </a:p>
              <a:p>
                <a:pPr lvl="1"/>
                <a:r>
                  <a:rPr lang="en-US" dirty="0"/>
                  <a:t>M. Morgan, A. Duncan (SRNL)</a:t>
                </a:r>
              </a:p>
              <a:p>
                <a:pPr lvl="1"/>
                <a:r>
                  <a:rPr lang="en-US" dirty="0"/>
                  <a:t>No measurable effects observed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910" y="990601"/>
                <a:ext cx="11247120" cy="5135563"/>
              </a:xfrm>
              <a:blipFill>
                <a:blip r:embed="rId3"/>
                <a:stretch>
                  <a:fillRect l="-813" t="-1900" b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58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1888</Words>
  <Application>Microsoft Office PowerPoint</Application>
  <PresentationFormat>Widescreen</PresentationFormat>
  <Paragraphs>464</Paragraphs>
  <Slides>47</Slides>
  <Notes>23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Office Theme</vt:lpstr>
      <vt:lpstr>Visio</vt:lpstr>
      <vt:lpstr>Hall A Tritium Target Status </vt:lpstr>
      <vt:lpstr>Overview</vt:lpstr>
      <vt:lpstr>Information and Documentation</vt:lpstr>
      <vt:lpstr>Target Ladder</vt:lpstr>
      <vt:lpstr>Tritium Target Final Ladder</vt:lpstr>
      <vt:lpstr>Target Cell</vt:lpstr>
      <vt:lpstr>Cell Cross Section</vt:lpstr>
      <vt:lpstr>Operational Limits</vt:lpstr>
      <vt:lpstr>Tritium Compatibility Study</vt:lpstr>
      <vt:lpstr>Current Status</vt:lpstr>
      <vt:lpstr>Exhaust System</vt:lpstr>
      <vt:lpstr>Exhaust Routing</vt:lpstr>
      <vt:lpstr>Stack Base and Blower</vt:lpstr>
      <vt:lpstr>Stack lift/assembly</vt:lpstr>
      <vt:lpstr>Internal Exhaust</vt:lpstr>
      <vt:lpstr>External Components</vt:lpstr>
      <vt:lpstr>Internal Components</vt:lpstr>
      <vt:lpstr>Beamline Alterations</vt:lpstr>
      <vt:lpstr>Be Isolation Window</vt:lpstr>
      <vt:lpstr>Cryo-System</vt:lpstr>
      <vt:lpstr>Shipping</vt:lpstr>
      <vt:lpstr>Carrier Rack/Cell Assembly</vt:lpstr>
      <vt:lpstr>Controls and Safety Systems</vt:lpstr>
      <vt:lpstr>PowerPoint Presentation</vt:lpstr>
      <vt:lpstr>Exhaust System Activation</vt:lpstr>
      <vt:lpstr>Vacuum Fault System</vt:lpstr>
      <vt:lpstr>Administration</vt:lpstr>
      <vt:lpstr>Summary</vt:lpstr>
      <vt:lpstr>Materials-2</vt:lpstr>
      <vt:lpstr>Load Conditions</vt:lpstr>
      <vt:lpstr>Analysis</vt:lpstr>
      <vt:lpstr>Thermo-Mechanical Model-1</vt:lpstr>
      <vt:lpstr>Thermo-Mechanical Model-2</vt:lpstr>
      <vt:lpstr>Thermo-Mechanical Model-3</vt:lpstr>
      <vt:lpstr>Mech Therm Model of Raster Off</vt:lpstr>
      <vt:lpstr>Raster Off Time Dependence</vt:lpstr>
      <vt:lpstr>Density Model</vt:lpstr>
      <vt:lpstr>Vacuum System</vt:lpstr>
      <vt:lpstr>PowerPoint Presentation</vt:lpstr>
      <vt:lpstr>Materials</vt:lpstr>
      <vt:lpstr>Beam Heating</vt:lpstr>
      <vt:lpstr>Summary of Test Results</vt:lpstr>
      <vt:lpstr>Raster Off</vt:lpstr>
      <vt:lpstr>General Requirements</vt:lpstr>
      <vt:lpstr>Exhaust Summary</vt:lpstr>
      <vt:lpstr>Status</vt:lpstr>
      <vt:lpstr>Schedule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A Tritium Target Status</dc:title>
  <dc:subject>Hall A Tritium Target</dc:subject>
  <dc:creator>David Meekins</dc:creator>
  <cp:keywords>Talk,Status</cp:keywords>
  <cp:lastModifiedBy>David Meekins</cp:lastModifiedBy>
  <cp:revision>31</cp:revision>
  <dcterms:created xsi:type="dcterms:W3CDTF">2015-12-06T03:15:11Z</dcterms:created>
  <dcterms:modified xsi:type="dcterms:W3CDTF">2017-01-17T06:43:14Z</dcterms:modified>
</cp:coreProperties>
</file>